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1"/>
  </p:notesMasterIdLst>
  <p:sldIdLst>
    <p:sldId id="256" r:id="rId2"/>
    <p:sldId id="335" r:id="rId3"/>
    <p:sldId id="360" r:id="rId4"/>
    <p:sldId id="361" r:id="rId5"/>
    <p:sldId id="339" r:id="rId6"/>
    <p:sldId id="340" r:id="rId7"/>
    <p:sldId id="342" r:id="rId8"/>
    <p:sldId id="344" r:id="rId9"/>
    <p:sldId id="35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>
        <p:scale>
          <a:sx n="50" d="100"/>
          <a:sy n="50" d="100"/>
        </p:scale>
        <p:origin x="-1956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9C81C-429A-4660-8A08-BAC2095E4459}" type="datetimeFigureOut">
              <a:rPr lang="en-US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DAA0DD-CA63-4319-B945-44A8A8816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4CAE77-B8B1-49B7-9986-23DC29B73BCB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B3A6-35C4-4A4A-A93B-FEA2E3D834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A15E1-6517-4DF2-87C5-84BAA2B375B7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F6D62-F023-421D-8A7E-B561A86F0A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1599A8-CEA0-4EA6-AEBF-68186F8EDCBB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FF1EA8-75B9-4BFE-A5B1-639BA1B4E4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26468A-707D-43B7-A2A2-6F6E66C6416E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88FBAD-9DA8-472F-839A-428AD1F4D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442F78-5EBF-4453-A097-83F2C8DFCA84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CD9A4-5F66-4780-BB8E-330017FFA7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1BEA8-81AC-4EAA-9B8B-C356D39A598C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E8A84-AF12-4731-A1E2-EE3C3AE8E1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274DF4-1E11-4BE5-94EE-68DC7FD66A04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4873D-DF26-421D-BB7D-2443FD85D7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305D4A-26BC-4003-A6BB-1FE483E62D74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256AB-E1A6-415D-9F21-A517C3C15B98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1C3804-7DB4-49F8-98C7-D17834D2E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6942A-22AA-43F1-BB1B-25EDD8605733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3F445-A553-4D3F-BF04-A18E2120C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528B13-61B8-4B34-AE66-FAA20D62E9E3}" type="datetime1">
              <a:rPr lang="en-US" smtClean="0"/>
              <a:pPr>
                <a:defRPr/>
              </a:pPr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Author:RK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F7CE51B-D314-4748-A7FB-C6BBF3CC08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A77A13B-D29E-4A31-9A3D-BDF778EEE264}" type="datetime1">
              <a:rPr lang="en-US" smtClean="0"/>
              <a:pPr>
                <a:defRPr/>
              </a:pPr>
              <a:t>3/28/2020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Author:RK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C30FFA0-8383-48F0-ABBC-CA0378A05A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2895600"/>
          </a:xfrm>
        </p:spPr>
        <p:txBody>
          <a:bodyPr>
            <a:normAutofit fontScale="90000"/>
          </a:bodyPr>
          <a:lstStyle/>
          <a:p>
            <a:pPr indent="457200" algn="ctr" eaLnBrk="1" hangingPunct="1"/>
            <a:r>
              <a:rPr sz="3200" b="1" u="sng" smtClean="0">
                <a:solidFill>
                  <a:srgbClr val="FF0000"/>
                </a:solidFill>
              </a:rPr>
              <a:t/>
            </a:r>
            <a:br>
              <a:rPr sz="3200" b="1" u="sng" smtClean="0">
                <a:solidFill>
                  <a:srgbClr val="FF0000"/>
                </a:solidFill>
              </a:rPr>
            </a:br>
            <a:r>
              <a:rPr sz="3200" b="1" u="sng" smtClean="0">
                <a:solidFill>
                  <a:srgbClr val="FF0000"/>
                </a:solidFill>
              </a:rPr>
              <a:t/>
            </a:r>
            <a:br>
              <a:rPr sz="3200" b="1" u="sng" smtClean="0">
                <a:solidFill>
                  <a:srgbClr val="FF0000"/>
                </a:solidFill>
              </a:rPr>
            </a:br>
            <a:r>
              <a:rPr sz="3200" b="1" u="sng" smtClean="0">
                <a:solidFill>
                  <a:srgbClr val="FF0000"/>
                </a:solidFill>
              </a:rPr>
              <a:t/>
            </a:r>
            <a:br>
              <a:rPr sz="3200" b="1" u="sng" smtClean="0">
                <a:solidFill>
                  <a:srgbClr val="FF0000"/>
                </a:solidFill>
              </a:rPr>
            </a:br>
            <a:r>
              <a:rPr sz="3200" b="1" u="sng" smtClean="0">
                <a:solidFill>
                  <a:srgbClr val="FF0000"/>
                </a:solidFill>
              </a:rPr>
              <a:t/>
            </a:r>
            <a:br>
              <a:rPr sz="3200" b="1" u="sng" smtClean="0">
                <a:solidFill>
                  <a:srgbClr val="FF0000"/>
                </a:solidFill>
              </a:rPr>
            </a:br>
            <a:r>
              <a:rPr sz="4500" b="1" u="sng" smtClean="0">
                <a:solidFill>
                  <a:srgbClr val="FF0000"/>
                </a:solidFill>
              </a:rPr>
              <a:t>WELCOME</a:t>
            </a:r>
            <a:r>
              <a:rPr sz="3200" smtClean="0"/>
              <a:t/>
            </a:r>
            <a:br>
              <a:rPr sz="3200" smtClean="0"/>
            </a:br>
            <a:r>
              <a:rPr sz="3000" b="1" smtClean="0">
                <a:solidFill>
                  <a:schemeClr val="tx1"/>
                </a:solidFill>
              </a:rPr>
              <a:t>Class: B.Com – Part-1 </a:t>
            </a:r>
            <a:br>
              <a:rPr sz="3000" b="1" smtClean="0">
                <a:solidFill>
                  <a:schemeClr val="tx1"/>
                </a:solidFill>
              </a:rPr>
            </a:br>
            <a:r>
              <a:rPr sz="3000" b="1" smtClean="0">
                <a:solidFill>
                  <a:schemeClr val="tx1"/>
                </a:solidFill>
              </a:rPr>
              <a:t>Subject: Financial Accounting</a:t>
            </a:r>
            <a:r>
              <a:rPr sz="3200" smtClean="0"/>
              <a:t/>
            </a:r>
            <a:br>
              <a:rPr sz="3200" smtClean="0"/>
            </a:br>
            <a:r>
              <a:rPr sz="3900" b="1" smtClean="0">
                <a:solidFill>
                  <a:srgbClr val="FFFF00"/>
                </a:solidFill>
              </a:rPr>
              <a:t>TOPIC: </a:t>
            </a:r>
            <a:r>
              <a:rPr lang="en-US" sz="3900" b="1" dirty="0" smtClean="0">
                <a:solidFill>
                  <a:srgbClr val="FFFF00"/>
                </a:solidFill>
              </a:rPr>
              <a:t>DOUBLE ENTRY SYSTEM</a:t>
            </a:r>
            <a:r>
              <a:rPr b="1" smtClean="0"/>
              <a:t/>
            </a:r>
            <a:br>
              <a:rPr b="1" smtClean="0"/>
            </a:br>
            <a:endParaRPr sz="3200" smtClean="0"/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914400" y="2895600"/>
            <a:ext cx="6934200" cy="3200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sz="4000" b="1" u="sng" dirty="0" smtClean="0"/>
          </a:p>
          <a:p>
            <a:pPr eaLnBrk="1" hangingPunct="1"/>
            <a:r>
              <a:rPr lang="en-US" sz="3500" b="1" u="sng" dirty="0" smtClean="0">
                <a:solidFill>
                  <a:schemeClr val="tx1"/>
                </a:solidFill>
              </a:rPr>
              <a:t>Prepared By</a:t>
            </a:r>
          </a:p>
          <a:p>
            <a:pPr eaLnBrk="1" hangingPunct="1">
              <a:spcBef>
                <a:spcPts val="200"/>
              </a:spcBef>
            </a:pPr>
            <a:r>
              <a:rPr lang="en-US" sz="3500" b="1" dirty="0" smtClean="0">
                <a:solidFill>
                  <a:schemeClr val="tx1"/>
                </a:solidFill>
              </a:rPr>
              <a:t> Dr. SHAHID IQBAL </a:t>
            </a:r>
          </a:p>
          <a:p>
            <a:pPr eaLnBrk="1" hangingPunct="1">
              <a:spcBef>
                <a:spcPts val="200"/>
              </a:spcBef>
            </a:pPr>
            <a:r>
              <a:rPr lang="en-US" sz="2500" b="1" dirty="0" smtClean="0">
                <a:solidFill>
                  <a:schemeClr val="tx1"/>
                </a:solidFill>
              </a:rPr>
              <a:t>Guest Faculty,</a:t>
            </a:r>
          </a:p>
          <a:p>
            <a:pPr eaLnBrk="1" hangingPunct="1">
              <a:spcBef>
                <a:spcPts val="200"/>
              </a:spcBef>
            </a:pPr>
            <a:r>
              <a:rPr lang="en-US" sz="2500" b="1" dirty="0" smtClean="0">
                <a:solidFill>
                  <a:schemeClr val="tx1"/>
                </a:solidFill>
              </a:rPr>
              <a:t>Marwari College, </a:t>
            </a:r>
            <a:r>
              <a:rPr lang="en-US" sz="2500" b="1" dirty="0" err="1" smtClean="0">
                <a:solidFill>
                  <a:schemeClr val="tx1"/>
                </a:solidFill>
              </a:rPr>
              <a:t>Darbhanga</a:t>
            </a:r>
            <a:r>
              <a:rPr lang="en-US" sz="2500" b="1" dirty="0" smtClean="0">
                <a:solidFill>
                  <a:schemeClr val="tx1"/>
                </a:solidFill>
              </a:rPr>
              <a:t>,</a:t>
            </a:r>
          </a:p>
          <a:p>
            <a:pPr eaLnBrk="1" hangingPunct="1">
              <a:spcBef>
                <a:spcPts val="200"/>
              </a:spcBef>
            </a:pPr>
            <a:r>
              <a:rPr lang="en-US" sz="2500" b="1" dirty="0" smtClean="0">
                <a:solidFill>
                  <a:schemeClr val="tx1"/>
                </a:solidFill>
              </a:rPr>
              <a:t>Mobile No. and </a:t>
            </a:r>
            <a:r>
              <a:rPr lang="en-US" sz="2500" b="1" dirty="0" err="1" smtClean="0">
                <a:solidFill>
                  <a:schemeClr val="tx1"/>
                </a:solidFill>
              </a:rPr>
              <a:t>Whatsup</a:t>
            </a:r>
            <a:r>
              <a:rPr lang="en-US" sz="2500" b="1" dirty="0" smtClean="0">
                <a:solidFill>
                  <a:schemeClr val="tx1"/>
                </a:solidFill>
              </a:rPr>
              <a:t> No. : 7004160257</a:t>
            </a:r>
          </a:p>
          <a:p>
            <a:pPr eaLnBrk="1" hangingPunct="1">
              <a:spcBef>
                <a:spcPts val="200"/>
              </a:spcBef>
            </a:pPr>
            <a:r>
              <a:rPr lang="en-US" sz="2500" b="1" dirty="0" smtClean="0">
                <a:solidFill>
                  <a:schemeClr val="tx1"/>
                </a:solidFill>
              </a:rPr>
              <a:t>Email ID: shahidlnmu@gmail.com</a:t>
            </a:r>
          </a:p>
          <a:p>
            <a:pPr eaLnBrk="1" hangingPunct="1">
              <a:spcBef>
                <a:spcPts val="200"/>
              </a:spcBef>
            </a:pPr>
            <a:endParaRPr lang="en-US" sz="2500" b="1" dirty="0" smtClean="0">
              <a:solidFill>
                <a:schemeClr val="tx1"/>
              </a:solidFill>
            </a:endParaRPr>
          </a:p>
          <a:p>
            <a:pPr eaLnBrk="1" hangingPunct="1"/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983EA-4DB7-458D-B9AE-3F22BC91E938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900" b="1" dirty="0" smtClean="0">
                <a:solidFill>
                  <a:schemeClr val="tx1"/>
                </a:solidFill>
                <a:latin typeface="Calibri"/>
              </a:rPr>
              <a:t>Meaning </a:t>
            </a:r>
            <a:r>
              <a:rPr lang="en-US" sz="3900" b="1" dirty="0" smtClean="0">
                <a:solidFill>
                  <a:schemeClr val="tx1"/>
                </a:solidFill>
                <a:latin typeface="Calibri"/>
              </a:rPr>
              <a:t>of</a:t>
            </a:r>
            <a:r>
              <a:rPr lang="en-US" sz="3900" b="1" dirty="0" smtClean="0">
                <a:solidFill>
                  <a:schemeClr val="tx1"/>
                </a:solidFill>
                <a:latin typeface="Calibri"/>
              </a:rPr>
              <a:t> </a:t>
            </a:r>
            <a:r>
              <a:rPr lang="en-US" sz="3900" b="1" dirty="0" smtClean="0">
                <a:solidFill>
                  <a:schemeClr val="tx1"/>
                </a:solidFill>
              </a:rPr>
              <a:t>Double-Entry System</a:t>
            </a:r>
            <a:endParaRPr lang="en-US" sz="3900" b="1" dirty="0" smtClean="0">
              <a:solidFill>
                <a:schemeClr val="tx1"/>
              </a:solidFill>
            </a:endParaRPr>
          </a:p>
        </p:txBody>
      </p:sp>
      <p:sp>
        <p:nvSpPr>
          <p:cNvPr id="19462" name="Content Placeholder 6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181600"/>
          </a:xfrm>
        </p:spPr>
        <p:txBody>
          <a:bodyPr>
            <a:normAutofit fontScale="70000" lnSpcReduction="20000"/>
          </a:bodyPr>
          <a:lstStyle/>
          <a:p>
            <a:endParaRPr lang="en-US" sz="3200" b="1" dirty="0" smtClean="0"/>
          </a:p>
          <a:p>
            <a:endParaRPr lang="en-US" sz="3200" b="1" dirty="0" smtClean="0"/>
          </a:p>
          <a:p>
            <a:pPr>
              <a:buNone/>
            </a:pPr>
            <a:r>
              <a:rPr lang="en-US" sz="3200" dirty="0" smtClean="0"/>
              <a:t>	The double entry system </a:t>
            </a:r>
            <a:r>
              <a:rPr lang="en-US" sz="3200" dirty="0" smtClean="0"/>
              <a:t>of accounting </a:t>
            </a:r>
            <a:r>
              <a:rPr lang="en-US" sz="3200" dirty="0" smtClean="0"/>
              <a:t>means </a:t>
            </a:r>
            <a:r>
              <a:rPr lang="en-US" sz="3200" dirty="0" smtClean="0"/>
              <a:t>that for every business transaction, amounts must be recorded in a minimum of two accounts. The double-entry system also requires that for all transactions, the amounts entered as </a:t>
            </a:r>
            <a:r>
              <a:rPr lang="en-US" sz="3200" dirty="0" smtClean="0"/>
              <a:t>debits must </a:t>
            </a:r>
            <a:r>
              <a:rPr lang="en-US" sz="3200" dirty="0" smtClean="0"/>
              <a:t>be equal to the amounts entered as credits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b="1" dirty="0" smtClean="0"/>
              <a:t>Example of a Double-Entry System</a:t>
            </a:r>
          </a:p>
          <a:p>
            <a:pPr>
              <a:buNone/>
            </a:pPr>
            <a:r>
              <a:rPr lang="en-US" sz="3200" dirty="0" smtClean="0"/>
              <a:t>	To </a:t>
            </a:r>
            <a:r>
              <a:rPr lang="en-US" sz="3200" dirty="0" smtClean="0"/>
              <a:t>illustrate double entry, let's assume that a company borrows $10,000 from its bank. The company's Cash account must be increased by $10,000 and a liability account must be increased by $10,000. To increase an asset, a debit entry is required. To increase a liability, a credit entry is required. Hence, the account Cash will be debited for $10,000 and the liability Loans Payable will be credited for $10,000.</a:t>
            </a:r>
          </a:p>
          <a:p>
            <a:endParaRPr lang="en-US" sz="30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4000" b="1" dirty="0" smtClean="0"/>
              <a:t> </a:t>
            </a:r>
            <a:r>
              <a:rPr lang="en-US" sz="3300" b="1" dirty="0" smtClean="0">
                <a:solidFill>
                  <a:schemeClr val="tx1"/>
                </a:solidFill>
              </a:rPr>
              <a:t>Characteristics </a:t>
            </a:r>
            <a:r>
              <a:rPr lang="en-US" sz="3300" b="1" dirty="0" smtClean="0">
                <a:solidFill>
                  <a:schemeClr val="tx1"/>
                </a:solidFill>
              </a:rPr>
              <a:t>or Features or </a:t>
            </a:r>
            <a:r>
              <a:rPr lang="en-US" sz="3300" b="1" dirty="0" smtClean="0">
                <a:solidFill>
                  <a:schemeClr val="tx1"/>
                </a:solidFill>
              </a:rPr>
              <a:t>Fundamental Principles of Double Entry System</a:t>
            </a:r>
            <a:endParaRPr lang="en-US" sz="3300" b="1" dirty="0" smtClean="0">
              <a:solidFill>
                <a:schemeClr val="tx1"/>
              </a:solidFill>
            </a:endParaRPr>
          </a:p>
        </p:txBody>
      </p:sp>
      <p:sp>
        <p:nvSpPr>
          <p:cNvPr id="19462" name="Content Placeholder 6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dirty="0" smtClean="0"/>
              <a:t>	The </a:t>
            </a:r>
            <a:r>
              <a:rPr lang="en-US" dirty="0" smtClean="0"/>
              <a:t>double-entry system is a scientific, self-sufficient and reliable system of accounting. Following some widely accepted characteristics or principles account is kept under this </a:t>
            </a:r>
            <a:r>
              <a:rPr lang="en-US" dirty="0" smtClean="0"/>
              <a:t>system. As </a:t>
            </a:r>
            <a:r>
              <a:rPr lang="en-US" dirty="0" smtClean="0"/>
              <a:t>a result in one side arithmetical accuracy of the transaction is ensured and on the other side ascertainment of the financial position of the business is easily possible.</a:t>
            </a:r>
          </a:p>
          <a:p>
            <a:pPr>
              <a:buNone/>
            </a:pPr>
            <a:r>
              <a:rPr lang="en-US" dirty="0" smtClean="0"/>
              <a:t>	Characteristics </a:t>
            </a:r>
            <a:r>
              <a:rPr lang="en-US" dirty="0" smtClean="0"/>
              <a:t>of double-entry system are stated below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Two parties: </a:t>
            </a:r>
            <a:r>
              <a:rPr lang="en-US" dirty="0" smtClean="0"/>
              <a:t>Every transaction involves two parties – debit and credit. According to the main principles of this system, every debit of some amount creates corresponding credit or every credit creates the corresponding debit for the same amount.</a:t>
            </a:r>
          </a:p>
          <a:p>
            <a:r>
              <a:rPr lang="en-US" b="1" dirty="0" smtClean="0"/>
              <a:t>Giver and receiver: </a:t>
            </a:r>
            <a:r>
              <a:rPr lang="en-US" dirty="0" smtClean="0"/>
              <a:t>Every transaction must have one giver and one receiver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/>
            </a:r>
            <a:b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</a:br>
            <a:endParaRPr lang="en-US" sz="3300" b="1" dirty="0" smtClean="0">
              <a:solidFill>
                <a:schemeClr val="tx1"/>
              </a:solidFill>
            </a:endParaRPr>
          </a:p>
        </p:txBody>
      </p:sp>
      <p:sp>
        <p:nvSpPr>
          <p:cNvPr id="19462" name="Content Placeholder 6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sz="2000" b="1" dirty="0" smtClean="0"/>
          </a:p>
          <a:p>
            <a:r>
              <a:rPr lang="en-US" b="1" dirty="0" smtClean="0"/>
              <a:t> </a:t>
            </a:r>
            <a:r>
              <a:rPr lang="en-US" b="1" dirty="0" smtClean="0"/>
              <a:t>Exchange of equal amount: </a:t>
            </a:r>
            <a:r>
              <a:rPr lang="en-US" dirty="0" smtClean="0"/>
              <a:t>The amount of money of a transaction the party gives is equal to the amount the party receives.</a:t>
            </a:r>
          </a:p>
          <a:p>
            <a:r>
              <a:rPr lang="en-US" b="1" dirty="0" smtClean="0"/>
              <a:t>Separate entity: </a:t>
            </a:r>
            <a:r>
              <a:rPr lang="en-US" dirty="0" smtClean="0"/>
              <a:t>Under this system business is treated as a separate entity from the owner. Here the business is considered as a separate entity.</a:t>
            </a:r>
          </a:p>
          <a:p>
            <a:r>
              <a:rPr lang="en-US" b="1" dirty="0" smtClean="0"/>
              <a:t>Dual aspects: </a:t>
            </a:r>
            <a:r>
              <a:rPr lang="en-US" dirty="0" smtClean="0"/>
              <a:t>Every transaction is divided into two aspects. The left side of the transaction debit and the right side is credit.</a:t>
            </a:r>
          </a:p>
          <a:p>
            <a:r>
              <a:rPr lang="en-US" b="1" dirty="0" smtClean="0"/>
              <a:t>Results: </a:t>
            </a:r>
            <a:r>
              <a:rPr lang="en-US" dirty="0" smtClean="0"/>
              <a:t>Under double entry system totality of debit is equal to the totality of credit. In it ascertainment of the result is easy.</a:t>
            </a:r>
          </a:p>
          <a:p>
            <a:r>
              <a:rPr lang="en-US" b="1" dirty="0" smtClean="0"/>
              <a:t>Complete accounting system: </a:t>
            </a:r>
            <a:r>
              <a:rPr lang="en-US" dirty="0" smtClean="0"/>
              <a:t>Double entry system is a scientific and complete accounting system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Content Placeholder 6"/>
          <p:cNvSpPr>
            <a:spLocks noGrp="1"/>
          </p:cNvSpPr>
          <p:nvPr>
            <p:ph idx="1"/>
          </p:nvPr>
        </p:nvSpPr>
        <p:spPr>
          <a:xfrm>
            <a:off x="304800" y="533400"/>
            <a:ext cx="8610600" cy="57912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3200" b="1" dirty="0" smtClean="0"/>
              <a:t>Classification of Accounts: - </a:t>
            </a:r>
            <a:endParaRPr lang="en-US" sz="3200" b="1" dirty="0" smtClean="0"/>
          </a:p>
          <a:p>
            <a:pPr algn="ctr">
              <a:buNone/>
            </a:pPr>
            <a:r>
              <a:rPr lang="en-US" sz="3200" b="1" dirty="0" smtClean="0"/>
              <a:t>Based </a:t>
            </a:r>
            <a:r>
              <a:rPr lang="en-US" sz="3200" b="1" dirty="0" smtClean="0"/>
              <a:t>on Traditional Approach</a:t>
            </a:r>
            <a:endParaRPr lang="en-US" sz="3200" dirty="0" smtClean="0"/>
          </a:p>
          <a:p>
            <a:pPr algn="ctr">
              <a:buNone/>
            </a:pPr>
            <a:r>
              <a:rPr lang="en-US" sz="3200" b="1" dirty="0" smtClean="0"/>
              <a:t>Types </a:t>
            </a:r>
            <a:r>
              <a:rPr lang="en-US" sz="3200" b="1" dirty="0" smtClean="0"/>
              <a:t>of Accounts</a:t>
            </a:r>
            <a:r>
              <a:rPr lang="en-US" sz="3200" dirty="0" smtClean="0"/>
              <a:t>:-</a:t>
            </a:r>
          </a:p>
          <a:p>
            <a:pPr algn="ctr">
              <a:buNone/>
            </a:pPr>
            <a:r>
              <a:rPr lang="en-US" sz="3200" dirty="0" smtClean="0"/>
              <a:t>	</a:t>
            </a:r>
          </a:p>
          <a:p>
            <a:pPr lvl="0"/>
            <a:r>
              <a:rPr lang="en-US" sz="2800" b="1" dirty="0" smtClean="0"/>
              <a:t>Personal Accounts</a:t>
            </a:r>
            <a:r>
              <a:rPr lang="en-US" sz="2800" dirty="0" smtClean="0"/>
              <a:t>: - These accounts related to natural persons, artificial persons and representative persons. </a:t>
            </a:r>
            <a:r>
              <a:rPr lang="en-US" sz="2800" b="1" dirty="0" smtClean="0"/>
              <a:t>For examples</a:t>
            </a:r>
            <a:r>
              <a:rPr lang="en-US" sz="2800" dirty="0" smtClean="0"/>
              <a:t>- Natural-</a:t>
            </a:r>
            <a:r>
              <a:rPr lang="en-US" sz="2800" dirty="0" err="1" smtClean="0"/>
              <a:t>Rams</a:t>
            </a:r>
            <a:r>
              <a:rPr lang="en-US" sz="2800" dirty="0" smtClean="0"/>
              <a:t> A/c, Artificial- Ram &amp; Co. A/c, Representative- Outstanding Salary A/c</a:t>
            </a:r>
            <a:r>
              <a:rPr lang="en-US" sz="2800" dirty="0" smtClean="0"/>
              <a:t>.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b="1" dirty="0" smtClean="0"/>
              <a:t>Real Accounts</a:t>
            </a:r>
            <a:r>
              <a:rPr lang="en-US" sz="2800" dirty="0" smtClean="0"/>
              <a:t>: - These accounts related to the tangible or intangible real assets. </a:t>
            </a:r>
            <a:r>
              <a:rPr lang="en-US" sz="2800" b="1" dirty="0" smtClean="0"/>
              <a:t>For examples</a:t>
            </a:r>
            <a:r>
              <a:rPr lang="en-US" sz="2800" dirty="0" smtClean="0"/>
              <a:t>- Tangible- Land A/c, Intangible- Goodwill A/c</a:t>
            </a:r>
            <a:r>
              <a:rPr lang="en-US" sz="2800" dirty="0" smtClean="0"/>
              <a:t>.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b="1" dirty="0" smtClean="0"/>
              <a:t>Nominal Accounts</a:t>
            </a:r>
            <a:r>
              <a:rPr lang="en-US" sz="2800" dirty="0" smtClean="0"/>
              <a:t>: - These accounts related to expenses, losses, profits &amp; gains. </a:t>
            </a:r>
            <a:r>
              <a:rPr lang="en-US" sz="2800" b="1" dirty="0" smtClean="0"/>
              <a:t>For example</a:t>
            </a:r>
            <a:r>
              <a:rPr lang="en-US" sz="2800" dirty="0" smtClean="0"/>
              <a:t>- Expenses- Purchases A/c, Loss- Loss by fire A/c, Profits &amp; Gains- Sales A/c, Discount received A/c.</a:t>
            </a:r>
          </a:p>
          <a:p>
            <a:endParaRPr lang="en-US" sz="3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Content Placeholder 6"/>
          <p:cNvSpPr>
            <a:spLocks noGrp="1"/>
          </p:cNvSpPr>
          <p:nvPr>
            <p:ph idx="1"/>
          </p:nvPr>
        </p:nvSpPr>
        <p:spPr>
          <a:xfrm>
            <a:off x="381000" y="381000"/>
            <a:ext cx="8534400" cy="601980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en-US" sz="6300" b="1" dirty="0" smtClean="0"/>
              <a:t>Classification of Accounts: - </a:t>
            </a:r>
            <a:endParaRPr lang="en-US" sz="6300" b="1" dirty="0" smtClean="0"/>
          </a:p>
          <a:p>
            <a:pPr algn="ctr">
              <a:buNone/>
            </a:pPr>
            <a:r>
              <a:rPr lang="en-US" sz="6300" b="1" dirty="0" smtClean="0"/>
              <a:t>Based </a:t>
            </a:r>
            <a:r>
              <a:rPr lang="en-US" sz="6300" b="1" dirty="0" smtClean="0"/>
              <a:t>on Modern Approach / Accounting </a:t>
            </a:r>
            <a:r>
              <a:rPr lang="en-US" sz="6300" b="1" dirty="0" smtClean="0"/>
              <a:t>Equation</a:t>
            </a:r>
          </a:p>
          <a:p>
            <a:pPr algn="ctr"/>
            <a:endParaRPr lang="en-US" sz="5300" dirty="0" smtClean="0"/>
          </a:p>
          <a:p>
            <a:r>
              <a:rPr lang="en-US" sz="4200" b="1" dirty="0" smtClean="0"/>
              <a:t>(a) Assets Accounts</a:t>
            </a:r>
            <a:endParaRPr lang="en-US" sz="4200" dirty="0" smtClean="0"/>
          </a:p>
          <a:p>
            <a:pPr>
              <a:buNone/>
            </a:pPr>
            <a:r>
              <a:rPr lang="en-US" sz="4200" dirty="0" smtClean="0"/>
              <a:t>	These </a:t>
            </a:r>
            <a:r>
              <a:rPr lang="en-US" sz="4200" dirty="0" smtClean="0"/>
              <a:t>accounts relate to tangible or intangible real Assets. </a:t>
            </a:r>
            <a:r>
              <a:rPr lang="en-US" sz="4200" dirty="0" smtClean="0"/>
              <a:t>Land</a:t>
            </a:r>
            <a:r>
              <a:rPr lang="en-US" sz="4200" dirty="0" smtClean="0"/>
              <a:t>, Building, Cash, Goodwill, </a:t>
            </a:r>
            <a:r>
              <a:rPr lang="en-US" sz="4200" dirty="0" smtClean="0"/>
              <a:t>Patents</a:t>
            </a:r>
          </a:p>
          <a:p>
            <a:pPr>
              <a:buNone/>
            </a:pPr>
            <a:endParaRPr lang="en-US" sz="4200" dirty="0" smtClean="0"/>
          </a:p>
          <a:p>
            <a:r>
              <a:rPr lang="en-US" sz="4200" b="1" dirty="0" smtClean="0"/>
              <a:t>(b) Liabilities Accounts</a:t>
            </a:r>
            <a:endParaRPr lang="en-US" sz="4200" dirty="0" smtClean="0"/>
          </a:p>
          <a:p>
            <a:pPr>
              <a:buNone/>
            </a:pPr>
            <a:r>
              <a:rPr lang="en-US" sz="4200" dirty="0" smtClean="0"/>
              <a:t>	These </a:t>
            </a:r>
            <a:r>
              <a:rPr lang="en-US" sz="4200" dirty="0" smtClean="0"/>
              <a:t>accounts relate to the financial obligations of an enterprise toward outsiders.</a:t>
            </a:r>
          </a:p>
          <a:p>
            <a:pPr>
              <a:buNone/>
            </a:pPr>
            <a:r>
              <a:rPr lang="en-US" sz="4200" dirty="0" smtClean="0"/>
              <a:t>	Trade </a:t>
            </a:r>
            <a:r>
              <a:rPr lang="en-US" sz="4200" dirty="0" smtClean="0"/>
              <a:t>Creditors, outstanding expenses, Bank Overdraft, Loan</a:t>
            </a:r>
            <a:r>
              <a:rPr lang="en-US" sz="4200" dirty="0" smtClean="0"/>
              <a:t>.</a:t>
            </a:r>
          </a:p>
          <a:p>
            <a:pPr>
              <a:buNone/>
            </a:pPr>
            <a:endParaRPr lang="en-US" sz="4200" dirty="0" smtClean="0"/>
          </a:p>
          <a:p>
            <a:r>
              <a:rPr lang="en-US" sz="4200" b="1" dirty="0" smtClean="0"/>
              <a:t>(c) Capital Accounts</a:t>
            </a:r>
            <a:endParaRPr lang="en-US" sz="4200" dirty="0" smtClean="0"/>
          </a:p>
          <a:p>
            <a:pPr>
              <a:buNone/>
            </a:pPr>
            <a:r>
              <a:rPr lang="en-US" sz="4200" dirty="0" smtClean="0"/>
              <a:t>	These </a:t>
            </a:r>
            <a:r>
              <a:rPr lang="en-US" sz="4200" dirty="0" smtClean="0"/>
              <a:t>accounts relate to owners of an </a:t>
            </a:r>
            <a:r>
              <a:rPr lang="en-US" sz="4200" dirty="0" smtClean="0"/>
              <a:t>enterprise. Capital </a:t>
            </a:r>
            <a:r>
              <a:rPr lang="en-US" sz="4200" dirty="0" smtClean="0"/>
              <a:t>A/c, Drawings</a:t>
            </a:r>
            <a:r>
              <a:rPr lang="en-US" sz="4200" dirty="0" smtClean="0"/>
              <a:t>.</a:t>
            </a:r>
          </a:p>
          <a:p>
            <a:pPr>
              <a:buNone/>
            </a:pPr>
            <a:endParaRPr lang="en-US" sz="4200" dirty="0" smtClean="0"/>
          </a:p>
          <a:p>
            <a:r>
              <a:rPr lang="en-US" sz="4200" b="1" dirty="0" smtClean="0"/>
              <a:t>(d) Revenue Accounts</a:t>
            </a:r>
            <a:endParaRPr lang="en-US" sz="4200" dirty="0" smtClean="0"/>
          </a:p>
          <a:p>
            <a:pPr>
              <a:buNone/>
            </a:pPr>
            <a:r>
              <a:rPr lang="en-US" sz="4200" dirty="0" smtClean="0"/>
              <a:t>	These </a:t>
            </a:r>
            <a:r>
              <a:rPr lang="en-US" sz="4200" dirty="0" smtClean="0"/>
              <a:t>accounts relate to the amount charged for goods sold or services rendered or permitting others to use enterprises resources yielding in interest, royalty or dividend.</a:t>
            </a:r>
          </a:p>
          <a:p>
            <a:pPr>
              <a:buNone/>
            </a:pPr>
            <a:r>
              <a:rPr lang="en-US" sz="4200" dirty="0" smtClean="0"/>
              <a:t>	Sales </a:t>
            </a:r>
            <a:r>
              <a:rPr lang="en-US" sz="4200" dirty="0" smtClean="0"/>
              <a:t>A/c, Discount received, Dividend received, Interest received, Royalty received</a:t>
            </a:r>
            <a:r>
              <a:rPr lang="en-US" sz="4200" dirty="0" smtClean="0"/>
              <a:t>.</a:t>
            </a:r>
          </a:p>
          <a:p>
            <a:pPr>
              <a:buNone/>
            </a:pPr>
            <a:endParaRPr lang="en-US" sz="4200" dirty="0" smtClean="0"/>
          </a:p>
          <a:p>
            <a:r>
              <a:rPr lang="en-US" sz="4200" b="1" dirty="0" smtClean="0"/>
              <a:t>(e) Expenses Accounts</a:t>
            </a:r>
            <a:endParaRPr lang="en-US" sz="4200" dirty="0" smtClean="0"/>
          </a:p>
          <a:p>
            <a:pPr>
              <a:buNone/>
            </a:pPr>
            <a:r>
              <a:rPr lang="en-US" sz="4200" dirty="0" smtClean="0"/>
              <a:t>	These </a:t>
            </a:r>
            <a:r>
              <a:rPr lang="en-US" sz="4200" dirty="0" smtClean="0"/>
              <a:t>Accounts relate to the amount incurred or lost in the process of earning revenue.</a:t>
            </a:r>
          </a:p>
          <a:p>
            <a:pPr>
              <a:buNone/>
            </a:pPr>
            <a:r>
              <a:rPr lang="en-US" sz="4200" dirty="0" smtClean="0"/>
              <a:t>	Purchase </a:t>
            </a:r>
            <a:r>
              <a:rPr lang="en-US" sz="4200" dirty="0" smtClean="0"/>
              <a:t>A/c, Interest Payable, Loss by Fire A/c, Discount Allowed.</a:t>
            </a:r>
            <a:endParaRPr lang="en-US" sz="4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Content Placeholder 6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	</a:t>
            </a:r>
            <a:r>
              <a:rPr lang="en-US" sz="2500" b="1" dirty="0" smtClean="0"/>
              <a:t>Rules </a:t>
            </a:r>
            <a:r>
              <a:rPr lang="en-US" sz="2500" b="1" dirty="0" smtClean="0"/>
              <a:t>for Debit and Credit when the accounts are classified as Personal, Real and Nominal A/c</a:t>
            </a:r>
            <a:r>
              <a:rPr lang="en-US" sz="2500" b="1" dirty="0" smtClean="0"/>
              <a:t>:-</a:t>
            </a:r>
          </a:p>
          <a:p>
            <a:pPr>
              <a:buNone/>
            </a:pPr>
            <a:endParaRPr lang="en-US" sz="2500" dirty="0" smtClean="0"/>
          </a:p>
          <a:p>
            <a:pPr>
              <a:buNone/>
            </a:pPr>
            <a:r>
              <a:rPr lang="en-US" sz="2300" b="1" i="1" dirty="0" smtClean="0">
                <a:latin typeface="Calibri"/>
              </a:rPr>
              <a:t>Types Of Account	</a:t>
            </a:r>
            <a:r>
              <a:rPr lang="en-US" sz="2300" b="1" i="1" dirty="0" smtClean="0">
                <a:latin typeface="Calibri"/>
              </a:rPr>
              <a:t>Rules </a:t>
            </a:r>
            <a:r>
              <a:rPr lang="en-US" sz="2300" b="1" i="1" dirty="0" smtClean="0">
                <a:latin typeface="Calibri"/>
              </a:rPr>
              <a:t>For </a:t>
            </a:r>
            <a:r>
              <a:rPr lang="en-US" sz="2300" b="1" i="1" dirty="0" smtClean="0">
                <a:latin typeface="Calibri"/>
              </a:rPr>
              <a:t>Debit	</a:t>
            </a:r>
            <a:r>
              <a:rPr lang="en-US" sz="2300" b="1" i="1" dirty="0" smtClean="0">
                <a:latin typeface="Calibri"/>
              </a:rPr>
              <a:t>	Rules For Credit</a:t>
            </a:r>
            <a:r>
              <a:rPr lang="en-US" sz="3600" b="1" i="1" dirty="0" smtClean="0">
                <a:latin typeface="Calibri"/>
              </a:rPr>
              <a:t>	</a:t>
            </a:r>
            <a:endParaRPr lang="en-US" sz="3600" b="1" i="1" dirty="0" smtClean="0">
              <a:latin typeface="Arial"/>
            </a:endParaRPr>
          </a:p>
          <a:p>
            <a:pPr>
              <a:buNone/>
            </a:pPr>
            <a:r>
              <a:rPr lang="en-US" sz="2800" dirty="0" smtClean="0">
                <a:latin typeface="Calibri"/>
              </a:rPr>
              <a:t>(</a:t>
            </a:r>
            <a:r>
              <a:rPr lang="en-US" sz="2300" dirty="0" smtClean="0">
                <a:latin typeface="Calibri"/>
              </a:rPr>
              <a:t>a) Personal Accounts	Debit the receiver	Credit the giver	</a:t>
            </a:r>
            <a:endParaRPr lang="en-US" sz="2300" dirty="0" smtClean="0">
              <a:latin typeface="Arial"/>
            </a:endParaRPr>
          </a:p>
          <a:p>
            <a:pPr>
              <a:buNone/>
            </a:pPr>
            <a:r>
              <a:rPr lang="en-US" sz="2300" dirty="0" smtClean="0">
                <a:latin typeface="Calibri"/>
              </a:rPr>
              <a:t>(b) Real Accounts	Debit what comes in	Credit what goes out	</a:t>
            </a:r>
            <a:endParaRPr lang="en-US" sz="2300" dirty="0" smtClean="0">
              <a:latin typeface="Arial"/>
            </a:endParaRPr>
          </a:p>
          <a:p>
            <a:pPr>
              <a:buNone/>
            </a:pPr>
            <a:r>
              <a:rPr lang="en-US" sz="2300" dirty="0" smtClean="0">
                <a:latin typeface="Calibri"/>
              </a:rPr>
              <a:t>(c) Nominal Accounts	Debit all </a:t>
            </a:r>
            <a:r>
              <a:rPr lang="en-US" sz="2300" dirty="0" smtClean="0">
                <a:latin typeface="Calibri"/>
              </a:rPr>
              <a:t>expenses	</a:t>
            </a:r>
            <a:r>
              <a:rPr lang="en-US" sz="2300" dirty="0" smtClean="0">
                <a:latin typeface="Calibri"/>
              </a:rPr>
              <a:t> Credit all gains and </a:t>
            </a:r>
            <a:r>
              <a:rPr lang="en-US" sz="2300" dirty="0" smtClean="0">
                <a:latin typeface="Calibri"/>
              </a:rPr>
              <a:t>					</a:t>
            </a:r>
            <a:r>
              <a:rPr lang="en-US" sz="2300" dirty="0" smtClean="0">
                <a:latin typeface="Calibri"/>
              </a:rPr>
              <a:t> </a:t>
            </a:r>
            <a:r>
              <a:rPr lang="en-US" sz="2300" dirty="0" err="1" smtClean="0">
                <a:latin typeface="Calibri"/>
              </a:rPr>
              <a:t>and</a:t>
            </a:r>
            <a:r>
              <a:rPr lang="en-US" sz="2300" dirty="0" smtClean="0">
                <a:latin typeface="Calibri"/>
              </a:rPr>
              <a:t> losses </a:t>
            </a:r>
            <a:r>
              <a:rPr lang="en-US" sz="2300" dirty="0" smtClean="0">
                <a:latin typeface="Calibri"/>
              </a:rPr>
              <a:t>		profits</a:t>
            </a:r>
          </a:p>
          <a:p>
            <a:pPr>
              <a:buNone/>
            </a:pPr>
            <a:r>
              <a:rPr lang="en-US" sz="2300" dirty="0" smtClean="0">
                <a:latin typeface="Calibri"/>
              </a:rPr>
              <a:t> 				</a:t>
            </a:r>
            <a:r>
              <a:rPr lang="en-US" sz="2300" dirty="0" smtClean="0">
                <a:latin typeface="Calibri"/>
              </a:rPr>
              <a:t>	</a:t>
            </a:r>
            <a:r>
              <a:rPr lang="en-US" sz="2800" dirty="0" smtClean="0">
                <a:latin typeface="Calibri"/>
              </a:rPr>
              <a:t>	</a:t>
            </a:r>
            <a:endParaRPr lang="en-US" sz="2800" dirty="0" smtClean="0">
              <a:latin typeface="Arial"/>
            </a:endParaRPr>
          </a:p>
          <a:p>
            <a:pPr marL="514350" indent="-514350" algn="just">
              <a:buNone/>
              <a:defRPr/>
            </a:pPr>
            <a:endParaRPr lang="en-US" sz="2800" dirty="0" smtClean="0"/>
          </a:p>
          <a:p>
            <a:pPr marL="514350" indent="-514350" algn="just">
              <a:buNone/>
              <a:defRPr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F15C5-7A37-4B5C-9F13-4DD073D7DC4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58674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3700" b="1" dirty="0" smtClean="0"/>
              <a:t>Rules for Debit and Credit when the accounts are classified on the basis of Accounting Equation:- </a:t>
            </a:r>
            <a:endParaRPr lang="en-US" sz="3700" b="1" dirty="0" smtClean="0"/>
          </a:p>
          <a:p>
            <a:pPr algn="ctr">
              <a:buNone/>
            </a:pPr>
            <a:endParaRPr lang="en-US" sz="3700" dirty="0" smtClean="0"/>
          </a:p>
          <a:p>
            <a:pPr>
              <a:buNone/>
            </a:pPr>
            <a:r>
              <a:rPr lang="en-US" sz="2500" b="1" i="1" dirty="0" smtClean="0"/>
              <a:t>Types Of </a:t>
            </a:r>
            <a:r>
              <a:rPr lang="en-US" sz="2500" b="1" i="1" dirty="0" smtClean="0"/>
              <a:t>Account	  	Rules </a:t>
            </a:r>
            <a:r>
              <a:rPr lang="en-US" sz="2500" b="1" i="1" dirty="0" smtClean="0"/>
              <a:t>For </a:t>
            </a:r>
            <a:r>
              <a:rPr lang="en-US" sz="2500" b="1" i="1" dirty="0" smtClean="0"/>
              <a:t>Debit       	 Rules </a:t>
            </a:r>
            <a:r>
              <a:rPr lang="en-US" sz="2500" b="1" i="1" dirty="0" smtClean="0"/>
              <a:t>For Credit</a:t>
            </a: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(a) For Assets </a:t>
            </a:r>
            <a:r>
              <a:rPr lang="en-US" sz="2500" dirty="0" smtClean="0"/>
              <a:t>Accounts		Debit </a:t>
            </a:r>
            <a:r>
              <a:rPr lang="en-US" sz="2500" dirty="0" smtClean="0"/>
              <a:t>the </a:t>
            </a:r>
            <a:r>
              <a:rPr lang="en-US" sz="2500" dirty="0" smtClean="0"/>
              <a:t>increase	Credit the decrease</a:t>
            </a: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(b) For Liabilities </a:t>
            </a:r>
            <a:r>
              <a:rPr lang="en-US" sz="2500" dirty="0" smtClean="0"/>
              <a:t>Accounts	Debit </a:t>
            </a:r>
            <a:r>
              <a:rPr lang="en-US" sz="2500" dirty="0" smtClean="0"/>
              <a:t>the </a:t>
            </a:r>
            <a:r>
              <a:rPr lang="en-US" sz="2500" dirty="0" smtClean="0"/>
              <a:t>decrease	Credit </a:t>
            </a:r>
            <a:r>
              <a:rPr lang="en-US" sz="2500" dirty="0" smtClean="0"/>
              <a:t>the increase</a:t>
            </a:r>
          </a:p>
          <a:p>
            <a:pPr>
              <a:buNone/>
            </a:pPr>
            <a:r>
              <a:rPr lang="en-US" sz="2500" dirty="0" smtClean="0"/>
              <a:t>(c) For Capital </a:t>
            </a:r>
            <a:r>
              <a:rPr lang="en-US" sz="2500" dirty="0" smtClean="0"/>
              <a:t>Accounts		Debit </a:t>
            </a:r>
            <a:r>
              <a:rPr lang="en-US" sz="2500" dirty="0" smtClean="0"/>
              <a:t>the </a:t>
            </a:r>
            <a:r>
              <a:rPr lang="en-US" sz="2500" dirty="0" smtClean="0"/>
              <a:t>decrease	Credit </a:t>
            </a:r>
            <a:r>
              <a:rPr lang="en-US" sz="2500" dirty="0" smtClean="0"/>
              <a:t>the increase</a:t>
            </a:r>
          </a:p>
          <a:p>
            <a:pPr>
              <a:buNone/>
            </a:pPr>
            <a:r>
              <a:rPr lang="en-US" sz="2500" dirty="0" smtClean="0"/>
              <a:t>(d) For Revenue </a:t>
            </a:r>
            <a:r>
              <a:rPr lang="en-US" sz="2500" dirty="0" smtClean="0"/>
              <a:t>Accounts		Debit </a:t>
            </a:r>
            <a:r>
              <a:rPr lang="en-US" sz="2500" dirty="0" smtClean="0"/>
              <a:t>the </a:t>
            </a:r>
            <a:r>
              <a:rPr lang="en-US" sz="2500" dirty="0" smtClean="0"/>
              <a:t>decrease	Credit </a:t>
            </a:r>
            <a:r>
              <a:rPr lang="en-US" sz="2500" dirty="0" smtClean="0"/>
              <a:t>the increase</a:t>
            </a:r>
          </a:p>
          <a:p>
            <a:pPr>
              <a:buNone/>
            </a:pPr>
            <a:r>
              <a:rPr lang="en-US" sz="2500" dirty="0" smtClean="0"/>
              <a:t>(e) For Expenses </a:t>
            </a:r>
            <a:r>
              <a:rPr lang="en-US" sz="2500" dirty="0" smtClean="0"/>
              <a:t>Accounts		Debit </a:t>
            </a:r>
            <a:r>
              <a:rPr lang="en-US" sz="2500" dirty="0" smtClean="0"/>
              <a:t>the </a:t>
            </a:r>
            <a:r>
              <a:rPr lang="en-US" sz="2500" dirty="0" smtClean="0"/>
              <a:t>increase	Credit </a:t>
            </a:r>
            <a:r>
              <a:rPr lang="en-US" sz="2500" dirty="0" smtClean="0"/>
              <a:t>the decrease</a:t>
            </a:r>
          </a:p>
          <a:p>
            <a:endParaRPr lang="en-US" b="1" dirty="0" smtClean="0"/>
          </a:p>
          <a:p>
            <a:r>
              <a:rPr lang="en-US" b="1" i="1" dirty="0" smtClean="0"/>
              <a:t>Note</a:t>
            </a:r>
            <a:r>
              <a:rPr lang="en-US" b="1" i="1" dirty="0" smtClean="0"/>
              <a:t>: On the payment of any expenses, Concerned Expenses Account is debited and not the </a:t>
            </a:r>
            <a:r>
              <a:rPr lang="en-US" b="1" i="1" dirty="0" err="1" smtClean="0"/>
              <a:t>recipients</a:t>
            </a:r>
            <a:r>
              <a:rPr lang="en-US" b="1" i="1" dirty="0" smtClean="0"/>
              <a:t> Personal Account. </a:t>
            </a:r>
            <a:endParaRPr lang="en-US" i="1" dirty="0" smtClean="0"/>
          </a:p>
          <a:p>
            <a:endParaRPr lang="en-US" i="1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pPr algn="ctr"/>
            <a:r>
              <a:rPr lang="en-US" sz="5000" dirty="0" smtClean="0">
                <a:solidFill>
                  <a:srgbClr val="FF0000"/>
                </a:solidFill>
              </a:rPr>
              <a:t>Thank You</a:t>
            </a:r>
            <a:endParaRPr lang="en-US" sz="5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23CE0-A7BA-44DD-B5DD-50C48A27FB9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3754</TotalTime>
  <Words>206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    WELCOME Class: B.Com – Part-1  Subject: Financial Accounting TOPIC: DOUBLE ENTRY SYSTEM </vt:lpstr>
      <vt:lpstr>         Meaning of Double-Entry System</vt:lpstr>
      <vt:lpstr>          Characteristics or Features or Fundamental Principles of Double Entry System</vt:lpstr>
      <vt:lpstr>         </vt:lpstr>
      <vt:lpstr>Slide 5</vt:lpstr>
      <vt:lpstr>Slide 6</vt:lpstr>
      <vt:lpstr>Slide 7</vt:lpstr>
      <vt:lpstr>Slide 8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318</cp:revision>
  <dcterms:created xsi:type="dcterms:W3CDTF">2011-08-23T10:02:56Z</dcterms:created>
  <dcterms:modified xsi:type="dcterms:W3CDTF">2020-03-28T07:12:29Z</dcterms:modified>
</cp:coreProperties>
</file>